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nva Sans Bold" panose="020B0604020202020204" charset="0"/>
      <p:regular r:id="rId20"/>
    </p:embeddedFont>
    <p:embeddedFont>
      <p:font typeface="Computer Says No" panose="020B0604020202020204" charset="0"/>
      <p:regular r:id="rId21"/>
    </p:embeddedFont>
    <p:embeddedFont>
      <p:font typeface="Poppins Bold" panose="020B0604020202020204" charset="0"/>
      <p:regular r:id="rId22"/>
    </p:embeddedFont>
    <p:embeddedFont>
      <p:font typeface="Poppins Light" panose="000004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783" y="6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69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3268070" y="7128438"/>
            <a:ext cx="6926813" cy="875304"/>
          </a:xfrm>
          <a:prstGeom prst="rect">
            <a:avLst/>
          </a:prstGeom>
        </p:spPr>
        <p:txBody>
          <a:bodyPr lIns="0" tIns="0" rIns="0" bIns="0" rtlCol="0" anchor="t">
            <a:spAutoFit/>
          </a:bodyPr>
          <a:lstStyle/>
          <a:p>
            <a:pPr algn="ctr">
              <a:lnSpc>
                <a:spcPts val="6879"/>
              </a:lnSpc>
            </a:pPr>
            <a:r>
              <a:rPr lang="en-US" sz="4914">
                <a:solidFill>
                  <a:srgbClr val="6866E1"/>
                </a:solidFill>
                <a:latin typeface="Poppins Light"/>
              </a:rPr>
              <a:t>By Group 8</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Freeform 9"/>
          <p:cNvSpPr/>
          <p:nvPr/>
        </p:nvSpPr>
        <p:spPr>
          <a:xfrm>
            <a:off x="10363380" y="1794918"/>
            <a:ext cx="7395038" cy="7659944"/>
          </a:xfrm>
          <a:custGeom>
            <a:avLst/>
            <a:gdLst/>
            <a:ahLst/>
            <a:cxnLst/>
            <a:rect l="l" t="t" r="r" b="b"/>
            <a:pathLst>
              <a:path w="7395038" h="7659944">
                <a:moveTo>
                  <a:pt x="0" y="0"/>
                </a:moveTo>
                <a:lnTo>
                  <a:pt x="7395037" y="0"/>
                </a:lnTo>
                <a:lnTo>
                  <a:pt x="7395037" y="7659944"/>
                </a:lnTo>
                <a:lnTo>
                  <a:pt x="0" y="7659944"/>
                </a:lnTo>
                <a:lnTo>
                  <a:pt x="0" y="0"/>
                </a:lnTo>
                <a:close/>
              </a:path>
            </a:pathLst>
          </a:custGeom>
          <a:blipFill>
            <a:blip r:embed="rId7"/>
            <a:stretch>
              <a:fillRect/>
            </a:stretch>
          </a:blipFill>
        </p:spPr>
      </p:sp>
      <p:sp>
        <p:nvSpPr>
          <p:cNvPr id="10" name="TextBox 10"/>
          <p:cNvSpPr txBox="1"/>
          <p:nvPr/>
        </p:nvSpPr>
        <p:spPr>
          <a:xfrm>
            <a:off x="483993" y="4894765"/>
            <a:ext cx="9293745" cy="1923604"/>
          </a:xfrm>
          <a:prstGeom prst="rect">
            <a:avLst/>
          </a:prstGeom>
        </p:spPr>
        <p:txBody>
          <a:bodyPr lIns="0" tIns="0" rIns="0" bIns="0" rtlCol="0" anchor="t">
            <a:spAutoFit/>
          </a:bodyPr>
          <a:lstStyle/>
          <a:p>
            <a:pPr algn="ctr">
              <a:lnSpc>
                <a:spcPts val="7481"/>
              </a:lnSpc>
            </a:pPr>
            <a:r>
              <a:rPr lang="en-US" sz="10391" dirty="0">
                <a:solidFill>
                  <a:schemeClr val="bg1"/>
                </a:solidFill>
                <a:latin typeface="Computer Says No"/>
              </a:rPr>
              <a:t>SYSTEM MODELLING AND DESIGN</a:t>
            </a:r>
          </a:p>
        </p:txBody>
      </p:sp>
      <p:sp>
        <p:nvSpPr>
          <p:cNvPr id="11" name="TextBox 11"/>
          <p:cNvSpPr txBox="1"/>
          <p:nvPr/>
        </p:nvSpPr>
        <p:spPr>
          <a:xfrm>
            <a:off x="-283905" y="3372520"/>
            <a:ext cx="7103952" cy="771668"/>
          </a:xfrm>
          <a:prstGeom prst="rect">
            <a:avLst/>
          </a:prstGeom>
        </p:spPr>
        <p:txBody>
          <a:bodyPr lIns="0" tIns="0" rIns="0" bIns="0" rtlCol="0" anchor="t">
            <a:spAutoFit/>
          </a:bodyPr>
          <a:lstStyle/>
          <a:p>
            <a:pPr algn="ctr">
              <a:lnSpc>
                <a:spcPts val="5147"/>
              </a:lnSpc>
            </a:pPr>
            <a:r>
              <a:rPr lang="en-US" sz="7148">
                <a:solidFill>
                  <a:srgbClr val="6866E1"/>
                </a:solidFill>
                <a:latin typeface="Computer Says No"/>
              </a:rPr>
              <a:t>TASK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85766" y="-2541025"/>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2"/>
            <a:stretch>
              <a:fillRect/>
            </a:stretch>
          </a:blipFill>
        </p:spPr>
      </p:sp>
      <p:sp>
        <p:nvSpPr>
          <p:cNvPr id="3" name="Freeform 3"/>
          <p:cNvSpPr/>
          <p:nvPr/>
        </p:nvSpPr>
        <p:spPr>
          <a:xfrm>
            <a:off x="8790149" y="245999"/>
            <a:ext cx="9001964" cy="9795002"/>
          </a:xfrm>
          <a:custGeom>
            <a:avLst/>
            <a:gdLst/>
            <a:ahLst/>
            <a:cxnLst/>
            <a:rect l="l" t="t" r="r" b="b"/>
            <a:pathLst>
              <a:path w="9001964" h="9795002">
                <a:moveTo>
                  <a:pt x="0" y="0"/>
                </a:moveTo>
                <a:lnTo>
                  <a:pt x="9001964" y="0"/>
                </a:lnTo>
                <a:lnTo>
                  <a:pt x="9001964" y="9795002"/>
                </a:lnTo>
                <a:lnTo>
                  <a:pt x="0" y="9795002"/>
                </a:lnTo>
                <a:lnTo>
                  <a:pt x="0" y="0"/>
                </a:lnTo>
                <a:close/>
              </a:path>
            </a:pathLst>
          </a:custGeom>
          <a:blipFill>
            <a:blip r:embed="rId3"/>
            <a:stretch>
              <a:fillRect l="-1448" t="-3047" b="-10952"/>
            </a:stretch>
          </a:blipFill>
        </p:spPr>
      </p:sp>
      <p:pic>
        <p:nvPicPr>
          <p:cNvPr id="4" name="Picture 4"/>
          <p:cNvPicPr>
            <a:picLocks noChangeAspect="1"/>
          </p:cNvPicPr>
          <p:nvPr/>
        </p:nvPicPr>
        <p:blipFill>
          <a:blip r:embed="rId4"/>
          <a:srcRect/>
          <a:stretch>
            <a:fillRect/>
          </a:stretch>
        </p:blipFill>
        <p:spPr>
          <a:xfrm>
            <a:off x="1213790" y="5740925"/>
            <a:ext cx="6162491" cy="3820744"/>
          </a:xfrm>
          <a:prstGeom prst="rect">
            <a:avLst/>
          </a:prstGeom>
        </p:spPr>
      </p:pic>
      <p:sp>
        <p:nvSpPr>
          <p:cNvPr id="5" name="TextBox 5"/>
          <p:cNvSpPr txBox="1"/>
          <p:nvPr/>
        </p:nvSpPr>
        <p:spPr>
          <a:xfrm>
            <a:off x="-133877" y="352425"/>
            <a:ext cx="9277877" cy="890395"/>
          </a:xfrm>
          <a:prstGeom prst="rect">
            <a:avLst/>
          </a:prstGeom>
        </p:spPr>
        <p:txBody>
          <a:bodyPr lIns="0" tIns="0" rIns="0" bIns="0" rtlCol="0" anchor="t">
            <a:spAutoFit/>
          </a:bodyPr>
          <a:lstStyle/>
          <a:p>
            <a:pPr marL="0" lvl="0" indent="0" algn="ctr">
              <a:lnSpc>
                <a:spcPts val="5903"/>
              </a:lnSpc>
              <a:spcBef>
                <a:spcPct val="0"/>
              </a:spcBef>
            </a:pPr>
            <a:r>
              <a:rPr lang="en-US" sz="8199" dirty="0">
                <a:solidFill>
                  <a:srgbClr val="6866E1"/>
                </a:solidFill>
                <a:latin typeface="Computer Says No"/>
              </a:rPr>
              <a:t>6. ACTIVITY DIAGRAM</a:t>
            </a:r>
          </a:p>
        </p:txBody>
      </p:sp>
      <p:sp>
        <p:nvSpPr>
          <p:cNvPr id="6" name="TextBox 6"/>
          <p:cNvSpPr txBox="1"/>
          <p:nvPr/>
        </p:nvSpPr>
        <p:spPr>
          <a:xfrm>
            <a:off x="1028700" y="1428884"/>
            <a:ext cx="6532670" cy="4107615"/>
          </a:xfrm>
          <a:prstGeom prst="rect">
            <a:avLst/>
          </a:prstGeom>
        </p:spPr>
        <p:txBody>
          <a:bodyPr lIns="0" tIns="0" rIns="0" bIns="0" rtlCol="0" anchor="t">
            <a:spAutoFit/>
          </a:bodyPr>
          <a:lstStyle/>
          <a:p>
            <a:pPr algn="just">
              <a:lnSpc>
                <a:spcPts val="5425"/>
              </a:lnSpc>
            </a:pPr>
            <a:r>
              <a:rPr lang="en-US" sz="3348">
                <a:solidFill>
                  <a:srgbClr val="FFFFFF"/>
                </a:solidFill>
                <a:latin typeface="Poppins Bold"/>
              </a:rPr>
              <a:t>An activity diagram is a visual representation of a workflow or process. It shows the sequential steps involves, including decision points and potential alternative paths.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87362" y="1806758"/>
            <a:ext cx="7395516" cy="5827051"/>
          </a:xfrm>
          <a:custGeom>
            <a:avLst/>
            <a:gdLst/>
            <a:ahLst/>
            <a:cxnLst/>
            <a:rect l="l" t="t" r="r" b="b"/>
            <a:pathLst>
              <a:path w="7395516" h="5827051">
                <a:moveTo>
                  <a:pt x="0" y="0"/>
                </a:moveTo>
                <a:lnTo>
                  <a:pt x="7395516" y="0"/>
                </a:lnTo>
                <a:lnTo>
                  <a:pt x="7395516" y="5827051"/>
                </a:lnTo>
                <a:lnTo>
                  <a:pt x="0" y="5827051"/>
                </a:lnTo>
                <a:lnTo>
                  <a:pt x="0" y="0"/>
                </a:lnTo>
                <a:close/>
              </a:path>
            </a:pathLst>
          </a:custGeom>
          <a:blipFill>
            <a:blip r:embed="rId2"/>
            <a:stretch>
              <a:fillRect/>
            </a:stretch>
          </a:blipFill>
        </p:spPr>
      </p:sp>
      <p:sp>
        <p:nvSpPr>
          <p:cNvPr id="3" name="TextBox 3"/>
          <p:cNvSpPr txBox="1"/>
          <p:nvPr/>
        </p:nvSpPr>
        <p:spPr>
          <a:xfrm>
            <a:off x="-1712154" y="-209550"/>
            <a:ext cx="11225498" cy="1683666"/>
          </a:xfrm>
          <a:prstGeom prst="rect">
            <a:avLst/>
          </a:prstGeom>
        </p:spPr>
        <p:txBody>
          <a:bodyPr lIns="0" tIns="0" rIns="0" bIns="0" rtlCol="0" anchor="t">
            <a:spAutoFit/>
          </a:bodyPr>
          <a:lstStyle/>
          <a:p>
            <a:pPr marL="0" lvl="0" indent="0" algn="ctr">
              <a:lnSpc>
                <a:spcPts val="14980"/>
              </a:lnSpc>
            </a:pPr>
            <a:r>
              <a:rPr lang="en-US" sz="10700" dirty="0">
                <a:solidFill>
                  <a:schemeClr val="bg1"/>
                </a:solidFill>
                <a:latin typeface="Computer Says No"/>
              </a:rPr>
              <a:t>SYSTEM DESIGN</a:t>
            </a:r>
          </a:p>
        </p:txBody>
      </p:sp>
      <p:sp>
        <p:nvSpPr>
          <p:cNvPr id="4" name="TextBox 4"/>
          <p:cNvSpPr txBox="1"/>
          <p:nvPr/>
        </p:nvSpPr>
        <p:spPr>
          <a:xfrm>
            <a:off x="8137072" y="2275525"/>
            <a:ext cx="10448912" cy="5151796"/>
          </a:xfrm>
          <a:prstGeom prst="rect">
            <a:avLst/>
          </a:prstGeom>
        </p:spPr>
        <p:txBody>
          <a:bodyPr lIns="0" tIns="0" rIns="0" bIns="0" rtlCol="0" anchor="t">
            <a:spAutoFit/>
          </a:bodyPr>
          <a:lstStyle/>
          <a:p>
            <a:pPr algn="l">
              <a:lnSpc>
                <a:spcPts val="6682"/>
              </a:lnSpc>
              <a:spcBef>
                <a:spcPct val="0"/>
              </a:spcBef>
            </a:pPr>
            <a:r>
              <a:rPr lang="en-US" sz="4773">
                <a:solidFill>
                  <a:srgbClr val="FFFFFF"/>
                </a:solidFill>
                <a:latin typeface="Computer Says No"/>
              </a:rPr>
              <a:t>SYSTEM DESIGN IS THE PROCESS OF DEFINING THE ARCHITECTURE, COMPONENTS, INTERFACES, AND DATA FOR A </a:t>
            </a:r>
          </a:p>
          <a:p>
            <a:pPr algn="l">
              <a:lnSpc>
                <a:spcPts val="6682"/>
              </a:lnSpc>
              <a:spcBef>
                <a:spcPct val="0"/>
              </a:spcBef>
            </a:pPr>
            <a:r>
              <a:rPr lang="en-US" sz="4773">
                <a:solidFill>
                  <a:srgbClr val="FFFFFF"/>
                </a:solidFill>
                <a:latin typeface="Computer Says No"/>
              </a:rPr>
              <a:t>SYSTEM TO SATISFY SPECIFIED REQUIREMENTS. IT IS A BLUEPRINT FOR BUILDING A SYSTEM THAT OUTLINES HOW </a:t>
            </a:r>
          </a:p>
          <a:p>
            <a:pPr algn="l">
              <a:lnSpc>
                <a:spcPts val="7102"/>
              </a:lnSpc>
              <a:spcBef>
                <a:spcPct val="0"/>
              </a:spcBef>
            </a:pPr>
            <a:r>
              <a:rPr lang="en-US" sz="5073">
                <a:solidFill>
                  <a:srgbClr val="FFFFFF"/>
                </a:solidFill>
                <a:latin typeface="Computer Says No"/>
              </a:rPr>
              <a:t>THE SYSTEM WILL FUNCTION, ITS COMPONENTS, AND THE INTERACTION BETWEEN THOSE COMPONENTS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252554" y="1047750"/>
            <a:ext cx="4363006" cy="3339682"/>
          </a:xfrm>
          <a:custGeom>
            <a:avLst/>
            <a:gdLst/>
            <a:ahLst/>
            <a:cxnLst/>
            <a:rect l="l" t="t" r="r" b="b"/>
            <a:pathLst>
              <a:path w="4363006" h="3339682">
                <a:moveTo>
                  <a:pt x="0" y="0"/>
                </a:moveTo>
                <a:lnTo>
                  <a:pt x="4363006" y="0"/>
                </a:lnTo>
                <a:lnTo>
                  <a:pt x="4363006" y="3339682"/>
                </a:lnTo>
                <a:lnTo>
                  <a:pt x="0" y="3339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29276" y="352425"/>
            <a:ext cx="11429449" cy="756617"/>
          </a:xfrm>
          <a:prstGeom prst="rect">
            <a:avLst/>
          </a:prstGeom>
        </p:spPr>
        <p:txBody>
          <a:bodyPr lIns="0" tIns="0" rIns="0" bIns="0" rtlCol="0" anchor="t">
            <a:spAutoFit/>
          </a:bodyPr>
          <a:lstStyle/>
          <a:p>
            <a:pPr marL="0" lvl="0" indent="0" algn="ctr">
              <a:lnSpc>
                <a:spcPts val="5903"/>
              </a:lnSpc>
              <a:spcBef>
                <a:spcPct val="0"/>
              </a:spcBef>
            </a:pPr>
            <a:r>
              <a:rPr lang="en-US" sz="8199" dirty="0">
                <a:solidFill>
                  <a:schemeClr val="bg1"/>
                </a:solidFill>
                <a:latin typeface="Computer Says No"/>
              </a:rPr>
              <a:t>ARCHITECTURE DEFINITION</a:t>
            </a:r>
          </a:p>
        </p:txBody>
      </p:sp>
      <p:sp>
        <p:nvSpPr>
          <p:cNvPr id="4" name="AutoShape 4"/>
          <p:cNvSpPr/>
          <p:nvPr/>
        </p:nvSpPr>
        <p:spPr>
          <a:xfrm>
            <a:off x="5897880" y="1047750"/>
            <a:ext cx="6492240" cy="0"/>
          </a:xfrm>
          <a:prstGeom prst="line">
            <a:avLst/>
          </a:prstGeom>
          <a:ln w="38100" cap="flat">
            <a:solidFill>
              <a:srgbClr val="FFFFFF"/>
            </a:solidFill>
            <a:prstDash val="solid"/>
            <a:headEnd type="none" w="sm" len="sm"/>
            <a:tailEnd type="none" w="sm" len="sm"/>
          </a:ln>
        </p:spPr>
      </p:sp>
      <p:sp>
        <p:nvSpPr>
          <p:cNvPr id="5" name="Freeform 5"/>
          <p:cNvSpPr/>
          <p:nvPr/>
        </p:nvSpPr>
        <p:spPr>
          <a:xfrm>
            <a:off x="781694" y="5778534"/>
            <a:ext cx="7373322" cy="4439696"/>
          </a:xfrm>
          <a:custGeom>
            <a:avLst/>
            <a:gdLst/>
            <a:ahLst/>
            <a:cxnLst/>
            <a:rect l="l" t="t" r="r" b="b"/>
            <a:pathLst>
              <a:path w="7373322" h="4439696">
                <a:moveTo>
                  <a:pt x="0" y="0"/>
                </a:moveTo>
                <a:lnTo>
                  <a:pt x="7373322" y="0"/>
                </a:lnTo>
                <a:lnTo>
                  <a:pt x="7373322" y="4439696"/>
                </a:lnTo>
                <a:lnTo>
                  <a:pt x="0" y="4439696"/>
                </a:lnTo>
                <a:lnTo>
                  <a:pt x="0" y="0"/>
                </a:lnTo>
                <a:close/>
              </a:path>
            </a:pathLst>
          </a:custGeom>
          <a:blipFill>
            <a:blip r:embed="rId4"/>
            <a:stretch>
              <a:fillRect/>
            </a:stretch>
          </a:blipFill>
        </p:spPr>
      </p:sp>
      <p:sp>
        <p:nvSpPr>
          <p:cNvPr id="6" name="Freeform 6"/>
          <p:cNvSpPr/>
          <p:nvPr/>
        </p:nvSpPr>
        <p:spPr>
          <a:xfrm>
            <a:off x="8585457" y="5778534"/>
            <a:ext cx="8833442" cy="4359690"/>
          </a:xfrm>
          <a:custGeom>
            <a:avLst/>
            <a:gdLst/>
            <a:ahLst/>
            <a:cxnLst/>
            <a:rect l="l" t="t" r="r" b="b"/>
            <a:pathLst>
              <a:path w="8833442" h="4359690">
                <a:moveTo>
                  <a:pt x="0" y="0"/>
                </a:moveTo>
                <a:lnTo>
                  <a:pt x="8833442" y="0"/>
                </a:lnTo>
                <a:lnTo>
                  <a:pt x="8833442" y="4359690"/>
                </a:lnTo>
                <a:lnTo>
                  <a:pt x="0" y="4359690"/>
                </a:lnTo>
                <a:lnTo>
                  <a:pt x="0" y="0"/>
                </a:lnTo>
                <a:close/>
              </a:path>
            </a:pathLst>
          </a:custGeom>
          <a:blipFill>
            <a:blip r:embed="rId5"/>
            <a:stretch>
              <a:fillRect/>
            </a:stretch>
          </a:blipFill>
        </p:spPr>
      </p:sp>
      <p:sp>
        <p:nvSpPr>
          <p:cNvPr id="7" name="TextBox 7"/>
          <p:cNvSpPr txBox="1"/>
          <p:nvPr/>
        </p:nvSpPr>
        <p:spPr>
          <a:xfrm>
            <a:off x="539250" y="1475556"/>
            <a:ext cx="7858210" cy="2736015"/>
          </a:xfrm>
          <a:prstGeom prst="rect">
            <a:avLst/>
          </a:prstGeom>
        </p:spPr>
        <p:txBody>
          <a:bodyPr lIns="0" tIns="0" rIns="0" bIns="0" rtlCol="0" anchor="t">
            <a:spAutoFit/>
          </a:bodyPr>
          <a:lstStyle/>
          <a:p>
            <a:pPr algn="just">
              <a:lnSpc>
                <a:spcPts val="5425"/>
              </a:lnSpc>
            </a:pPr>
            <a:r>
              <a:rPr lang="en-US" sz="3348">
                <a:solidFill>
                  <a:srgbClr val="FFFFFF"/>
                </a:solidFill>
                <a:latin typeface="Poppins Bold"/>
              </a:rPr>
              <a:t>Our system makes use of a  hybrid architecture. This consist of Model View Controller architecture and the MicroService architecture.</a:t>
            </a:r>
          </a:p>
        </p:txBody>
      </p:sp>
      <p:sp>
        <p:nvSpPr>
          <p:cNvPr id="8" name="TextBox 8"/>
          <p:cNvSpPr txBox="1"/>
          <p:nvPr/>
        </p:nvSpPr>
        <p:spPr>
          <a:xfrm>
            <a:off x="0" y="5067300"/>
            <a:ext cx="7513170" cy="695960"/>
          </a:xfrm>
          <a:prstGeom prst="rect">
            <a:avLst/>
          </a:prstGeom>
        </p:spPr>
        <p:txBody>
          <a:bodyPr lIns="0" tIns="0" rIns="0" bIns="0" rtlCol="0" anchor="t">
            <a:spAutoFit/>
          </a:bodyPr>
          <a:lstStyle/>
          <a:p>
            <a:pPr marL="885191" lvl="1" indent="-442595" algn="ctr">
              <a:lnSpc>
                <a:spcPts val="5740"/>
              </a:lnSpc>
              <a:buAutoNum type="arabicPeriod"/>
            </a:pPr>
            <a:r>
              <a:rPr lang="en-US" sz="4100">
                <a:solidFill>
                  <a:srgbClr val="FFFFFF"/>
                </a:solidFill>
                <a:latin typeface="Canva Sans Bold"/>
              </a:rPr>
              <a:t>MVC Architecture</a:t>
            </a:r>
          </a:p>
        </p:txBody>
      </p:sp>
      <p:sp>
        <p:nvSpPr>
          <p:cNvPr id="9" name="TextBox 9"/>
          <p:cNvSpPr txBox="1"/>
          <p:nvPr/>
        </p:nvSpPr>
        <p:spPr>
          <a:xfrm>
            <a:off x="8585457" y="5082574"/>
            <a:ext cx="9702543" cy="695959"/>
          </a:xfrm>
          <a:prstGeom prst="rect">
            <a:avLst/>
          </a:prstGeom>
        </p:spPr>
        <p:txBody>
          <a:bodyPr lIns="0" tIns="0" rIns="0" bIns="0" rtlCol="0" anchor="t">
            <a:spAutoFit/>
          </a:bodyPr>
          <a:lstStyle/>
          <a:p>
            <a:pPr algn="ctr">
              <a:lnSpc>
                <a:spcPts val="5740"/>
              </a:lnSpc>
            </a:pPr>
            <a:r>
              <a:rPr lang="en-US" sz="4100">
                <a:solidFill>
                  <a:srgbClr val="FFFFFF"/>
                </a:solidFill>
                <a:latin typeface="Canva Sans Bold"/>
              </a:rPr>
              <a:t>2. Micro Service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19020" y="621410"/>
            <a:ext cx="8540280" cy="9496282"/>
          </a:xfrm>
          <a:custGeom>
            <a:avLst/>
            <a:gdLst/>
            <a:ahLst/>
            <a:cxnLst/>
            <a:rect l="l" t="t" r="r" b="b"/>
            <a:pathLst>
              <a:path w="8540280" h="9496282">
                <a:moveTo>
                  <a:pt x="0" y="0"/>
                </a:moveTo>
                <a:lnTo>
                  <a:pt x="8540280" y="0"/>
                </a:lnTo>
                <a:lnTo>
                  <a:pt x="8540280" y="9496282"/>
                </a:lnTo>
                <a:lnTo>
                  <a:pt x="0" y="9496282"/>
                </a:lnTo>
                <a:lnTo>
                  <a:pt x="0" y="0"/>
                </a:lnTo>
                <a:close/>
              </a:path>
            </a:pathLst>
          </a:custGeom>
          <a:blipFill>
            <a:blip r:embed="rId2"/>
            <a:stretch>
              <a:fillRect/>
            </a:stretch>
          </a:blipFill>
        </p:spPr>
      </p:sp>
      <p:sp>
        <p:nvSpPr>
          <p:cNvPr id="3" name="TextBox 3"/>
          <p:cNvSpPr txBox="1"/>
          <p:nvPr/>
        </p:nvSpPr>
        <p:spPr>
          <a:xfrm>
            <a:off x="-1587976" y="352425"/>
            <a:ext cx="11429449" cy="756617"/>
          </a:xfrm>
          <a:prstGeom prst="rect">
            <a:avLst/>
          </a:prstGeom>
        </p:spPr>
        <p:txBody>
          <a:bodyPr lIns="0" tIns="0" rIns="0" bIns="0" rtlCol="0" anchor="t">
            <a:spAutoFit/>
          </a:bodyPr>
          <a:lstStyle/>
          <a:p>
            <a:pPr marL="0" lvl="0" indent="0" algn="ctr">
              <a:lnSpc>
                <a:spcPts val="5903"/>
              </a:lnSpc>
              <a:spcBef>
                <a:spcPct val="0"/>
              </a:spcBef>
            </a:pPr>
            <a:r>
              <a:rPr lang="en-US" sz="8199" dirty="0">
                <a:solidFill>
                  <a:schemeClr val="bg1"/>
                </a:solidFill>
                <a:latin typeface="Computer Says No"/>
              </a:rPr>
              <a:t>HYBRID ARCHITECTURE</a:t>
            </a:r>
          </a:p>
        </p:txBody>
      </p:sp>
      <p:sp>
        <p:nvSpPr>
          <p:cNvPr id="4" name="AutoShape 4"/>
          <p:cNvSpPr/>
          <p:nvPr/>
        </p:nvSpPr>
        <p:spPr>
          <a:xfrm>
            <a:off x="880628" y="1047750"/>
            <a:ext cx="6492240" cy="0"/>
          </a:xfrm>
          <a:prstGeom prst="line">
            <a:avLst/>
          </a:prstGeom>
          <a:ln w="38100" cap="flat">
            <a:solidFill>
              <a:srgbClr val="FFFFFF"/>
            </a:solidFill>
            <a:prstDash val="solid"/>
            <a:headEnd type="none" w="sm" len="sm"/>
            <a:tailEnd type="none" w="sm" len="sm"/>
          </a:ln>
        </p:spPr>
      </p:sp>
      <p:sp>
        <p:nvSpPr>
          <p:cNvPr id="5" name="Freeform 5"/>
          <p:cNvSpPr/>
          <p:nvPr/>
        </p:nvSpPr>
        <p:spPr>
          <a:xfrm>
            <a:off x="2069977" y="5583171"/>
            <a:ext cx="4609752" cy="4703829"/>
          </a:xfrm>
          <a:custGeom>
            <a:avLst/>
            <a:gdLst/>
            <a:ahLst/>
            <a:cxnLst/>
            <a:rect l="l" t="t" r="r" b="b"/>
            <a:pathLst>
              <a:path w="4609752" h="4703829">
                <a:moveTo>
                  <a:pt x="0" y="0"/>
                </a:moveTo>
                <a:lnTo>
                  <a:pt x="4609752" y="0"/>
                </a:lnTo>
                <a:lnTo>
                  <a:pt x="4609752" y="4703829"/>
                </a:lnTo>
                <a:lnTo>
                  <a:pt x="0" y="47038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539250" y="1475556"/>
            <a:ext cx="7858210" cy="4107615"/>
          </a:xfrm>
          <a:prstGeom prst="rect">
            <a:avLst/>
          </a:prstGeom>
        </p:spPr>
        <p:txBody>
          <a:bodyPr lIns="0" tIns="0" rIns="0" bIns="0" rtlCol="0" anchor="t">
            <a:spAutoFit/>
          </a:bodyPr>
          <a:lstStyle/>
          <a:p>
            <a:pPr algn="just">
              <a:lnSpc>
                <a:spcPts val="5425"/>
              </a:lnSpc>
            </a:pPr>
            <a:r>
              <a:rPr lang="en-US" sz="3348">
                <a:solidFill>
                  <a:srgbClr val="FFFFFF"/>
                </a:solidFill>
                <a:latin typeface="Poppins Bold"/>
              </a:rPr>
              <a:t>Here we see the interaction of of the different architectures to provides the systems required functionality.</a:t>
            </a:r>
          </a:p>
          <a:p>
            <a:pPr algn="just">
              <a:lnSpc>
                <a:spcPts val="5425"/>
              </a:lnSpc>
            </a:pPr>
            <a:r>
              <a:rPr lang="en-US" sz="3348">
                <a:solidFill>
                  <a:srgbClr val="FFFFFF"/>
                </a:solidFill>
                <a:latin typeface="Poppins Bold"/>
              </a:rPr>
              <a:t>All this then consist of our server which can be accessed by the users of our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587976" y="352425"/>
            <a:ext cx="11429449" cy="756617"/>
          </a:xfrm>
          <a:prstGeom prst="rect">
            <a:avLst/>
          </a:prstGeom>
        </p:spPr>
        <p:txBody>
          <a:bodyPr lIns="0" tIns="0" rIns="0" bIns="0" rtlCol="0" anchor="t">
            <a:spAutoFit/>
          </a:bodyPr>
          <a:lstStyle/>
          <a:p>
            <a:pPr marL="0" lvl="0" indent="0" algn="ctr">
              <a:lnSpc>
                <a:spcPts val="5903"/>
              </a:lnSpc>
              <a:spcBef>
                <a:spcPct val="0"/>
              </a:spcBef>
            </a:pPr>
            <a:r>
              <a:rPr lang="en-US" sz="8199" dirty="0">
                <a:solidFill>
                  <a:schemeClr val="bg1"/>
                </a:solidFill>
                <a:latin typeface="Computer Says No"/>
              </a:rPr>
              <a:t>CONCLUSION</a:t>
            </a:r>
          </a:p>
        </p:txBody>
      </p:sp>
      <p:sp>
        <p:nvSpPr>
          <p:cNvPr id="3" name="AutoShape 3"/>
          <p:cNvSpPr/>
          <p:nvPr/>
        </p:nvSpPr>
        <p:spPr>
          <a:xfrm>
            <a:off x="880628" y="1047750"/>
            <a:ext cx="6492240" cy="0"/>
          </a:xfrm>
          <a:prstGeom prst="line">
            <a:avLst/>
          </a:prstGeom>
          <a:ln w="38100" cap="flat">
            <a:solidFill>
              <a:srgbClr val="FFFFFF"/>
            </a:solidFill>
            <a:prstDash val="solid"/>
            <a:headEnd type="none" w="sm" len="sm"/>
            <a:tailEnd type="none" w="sm" len="sm"/>
          </a:ln>
        </p:spPr>
      </p:sp>
      <p:sp>
        <p:nvSpPr>
          <p:cNvPr id="4" name="TextBox 4"/>
          <p:cNvSpPr txBox="1"/>
          <p:nvPr/>
        </p:nvSpPr>
        <p:spPr>
          <a:xfrm>
            <a:off x="539250" y="1475556"/>
            <a:ext cx="17262641" cy="4107615"/>
          </a:xfrm>
          <a:prstGeom prst="rect">
            <a:avLst/>
          </a:prstGeom>
        </p:spPr>
        <p:txBody>
          <a:bodyPr lIns="0" tIns="0" rIns="0" bIns="0" rtlCol="0" anchor="t">
            <a:spAutoFit/>
          </a:bodyPr>
          <a:lstStyle/>
          <a:p>
            <a:pPr algn="just">
              <a:lnSpc>
                <a:spcPts val="5425"/>
              </a:lnSpc>
            </a:pPr>
            <a:r>
              <a:rPr lang="en-US" sz="3348">
                <a:solidFill>
                  <a:srgbClr val="FFFFFF"/>
                </a:solidFill>
                <a:latin typeface="Poppins Bold"/>
              </a:rPr>
              <a:t>Design and modeling are integral components in software or product development as they provide a comprehensive comprehension of the system under construction. This clarity aids in monitoring our advancement and trajectory during the development phase. Moreover, any new developer joining the team can effortlessly acclimate to the process through the provided documentation.</a:t>
            </a:r>
          </a:p>
        </p:txBody>
      </p:sp>
      <p:sp>
        <p:nvSpPr>
          <p:cNvPr id="5" name="AutoShape 5"/>
          <p:cNvSpPr/>
          <p:nvPr/>
        </p:nvSpPr>
        <p:spPr>
          <a:xfrm>
            <a:off x="539250" y="5960262"/>
            <a:ext cx="17262641" cy="0"/>
          </a:xfrm>
          <a:prstGeom prst="line">
            <a:avLst/>
          </a:prstGeom>
          <a:ln w="38100" cap="flat">
            <a:solidFill>
              <a:srgbClr val="FFFFFF"/>
            </a:solidFill>
            <a:prstDash val="solid"/>
            <a:headEnd type="none" w="sm" len="sm"/>
            <a:tailEnd type="none" w="sm" len="sm"/>
          </a:ln>
        </p:spPr>
      </p:sp>
      <p:sp>
        <p:nvSpPr>
          <p:cNvPr id="6" name="TextBox 6"/>
          <p:cNvSpPr txBox="1"/>
          <p:nvPr/>
        </p:nvSpPr>
        <p:spPr>
          <a:xfrm>
            <a:off x="0" y="6006610"/>
            <a:ext cx="17801891" cy="1831327"/>
          </a:xfrm>
          <a:prstGeom prst="rect">
            <a:avLst/>
          </a:prstGeom>
        </p:spPr>
        <p:txBody>
          <a:bodyPr lIns="0" tIns="0" rIns="0" bIns="0" rtlCol="0" anchor="t">
            <a:spAutoFit/>
          </a:bodyPr>
          <a:lstStyle/>
          <a:p>
            <a:pPr algn="ctr">
              <a:lnSpc>
                <a:spcPts val="9940"/>
              </a:lnSpc>
            </a:pPr>
            <a:r>
              <a:rPr lang="en-US" sz="7100">
                <a:solidFill>
                  <a:srgbClr val="FFFFFF"/>
                </a:solidFill>
                <a:latin typeface="Canva Sans Bold"/>
              </a:rPr>
              <a:t>Up Next...</a:t>
            </a:r>
          </a:p>
          <a:p>
            <a:pPr algn="ctr">
              <a:lnSpc>
                <a:spcPts val="4480"/>
              </a:lnSpc>
            </a:pPr>
            <a:r>
              <a:rPr lang="en-US" sz="3200">
                <a:solidFill>
                  <a:srgbClr val="FFFFFF"/>
                </a:solidFill>
                <a:latin typeface="Canva Sans Bold"/>
              </a:rPr>
              <a:t>User Interface Design and Implementation </a:t>
            </a:r>
          </a:p>
        </p:txBody>
      </p:sp>
      <p:sp>
        <p:nvSpPr>
          <p:cNvPr id="7" name="TextBox 7"/>
          <p:cNvSpPr txBox="1"/>
          <p:nvPr/>
        </p:nvSpPr>
        <p:spPr>
          <a:xfrm>
            <a:off x="243055" y="8228462"/>
            <a:ext cx="17801891"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Thanks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219278"/>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9297464" y="2680673"/>
            <a:ext cx="7482006" cy="6509345"/>
          </a:xfrm>
          <a:custGeom>
            <a:avLst/>
            <a:gdLst/>
            <a:ahLst/>
            <a:cxnLst/>
            <a:rect l="l" t="t" r="r" b="b"/>
            <a:pathLst>
              <a:path w="7482006" h="6509345">
                <a:moveTo>
                  <a:pt x="0" y="0"/>
                </a:moveTo>
                <a:lnTo>
                  <a:pt x="7482006" y="0"/>
                </a:lnTo>
                <a:lnTo>
                  <a:pt x="7482006" y="6509345"/>
                </a:lnTo>
                <a:lnTo>
                  <a:pt x="0" y="6509345"/>
                </a:lnTo>
                <a:lnTo>
                  <a:pt x="0" y="0"/>
                </a:lnTo>
                <a:close/>
              </a:path>
            </a:pathLst>
          </a:custGeom>
          <a:blipFill>
            <a:blip r:embed="rId3"/>
            <a:stretch>
              <a:fillRect/>
            </a:stretch>
          </a:blipFill>
        </p:spPr>
      </p:sp>
      <p:sp>
        <p:nvSpPr>
          <p:cNvPr id="8" name="TextBox 8"/>
          <p:cNvSpPr txBox="1"/>
          <p:nvPr/>
        </p:nvSpPr>
        <p:spPr>
          <a:xfrm>
            <a:off x="4350506" y="1865815"/>
            <a:ext cx="9289052"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1028700" y="4256405"/>
            <a:ext cx="5225796" cy="887095"/>
          </a:xfrm>
          <a:prstGeom prst="rect">
            <a:avLst/>
          </a:prstGeom>
        </p:spPr>
        <p:txBody>
          <a:bodyPr lIns="0" tIns="0" rIns="0" bIns="0" rtlCol="0" anchor="t">
            <a:spAutoFit/>
          </a:bodyPr>
          <a:lstStyle/>
          <a:p>
            <a:pPr marL="1122679" lvl="1" indent="-561340" algn="ctr">
              <a:lnSpc>
                <a:spcPts val="7279"/>
              </a:lnSpc>
              <a:buAutoNum type="arabicPeriod"/>
            </a:pPr>
            <a:r>
              <a:rPr lang="en-US" sz="5199">
                <a:solidFill>
                  <a:srgbClr val="FFFFFF"/>
                </a:solidFill>
                <a:latin typeface="Canva Sans Bold"/>
              </a:rPr>
              <a:t>Introduction</a:t>
            </a:r>
          </a:p>
        </p:txBody>
      </p:sp>
      <p:sp>
        <p:nvSpPr>
          <p:cNvPr id="10" name="TextBox 10"/>
          <p:cNvSpPr txBox="1"/>
          <p:nvPr/>
        </p:nvSpPr>
        <p:spPr>
          <a:xfrm>
            <a:off x="1523136" y="5274986"/>
            <a:ext cx="6319901"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2.System Modelling</a:t>
            </a:r>
          </a:p>
        </p:txBody>
      </p:sp>
      <p:sp>
        <p:nvSpPr>
          <p:cNvPr id="11" name="TextBox 11"/>
          <p:cNvSpPr txBox="1"/>
          <p:nvPr/>
        </p:nvSpPr>
        <p:spPr>
          <a:xfrm>
            <a:off x="1156588" y="6284322"/>
            <a:ext cx="5868262" cy="874214"/>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Canva Sans Bold"/>
              </a:rPr>
              <a:t>3.System Design</a:t>
            </a:r>
          </a:p>
        </p:txBody>
      </p:sp>
      <p:sp>
        <p:nvSpPr>
          <p:cNvPr id="12" name="TextBox 12"/>
          <p:cNvSpPr txBox="1"/>
          <p:nvPr/>
        </p:nvSpPr>
        <p:spPr>
          <a:xfrm>
            <a:off x="1429656" y="7337869"/>
            <a:ext cx="421703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4.Conclusion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578772" y="6648673"/>
            <a:ext cx="6920742" cy="19050"/>
          </a:xfrm>
          <a:prstGeom prst="line">
            <a:avLst/>
          </a:prstGeom>
          <a:ln w="38100" cap="flat">
            <a:solidFill>
              <a:srgbClr val="FFFFFF"/>
            </a:solidFill>
            <a:prstDash val="solid"/>
            <a:headEnd type="none" w="sm" len="sm"/>
            <a:tailEnd type="none" w="sm" len="sm"/>
          </a:ln>
        </p:spPr>
      </p:sp>
      <p:sp>
        <p:nvSpPr>
          <p:cNvPr id="3" name="Freeform 3"/>
          <p:cNvSpPr/>
          <p:nvPr/>
        </p:nvSpPr>
        <p:spPr>
          <a:xfrm>
            <a:off x="10566546" y="1222001"/>
            <a:ext cx="6260846" cy="6332082"/>
          </a:xfrm>
          <a:custGeom>
            <a:avLst/>
            <a:gdLst/>
            <a:ahLst/>
            <a:cxnLst/>
            <a:rect l="l" t="t" r="r" b="b"/>
            <a:pathLst>
              <a:path w="6260846" h="6332082">
                <a:moveTo>
                  <a:pt x="0" y="0"/>
                </a:moveTo>
                <a:lnTo>
                  <a:pt x="6260846" y="0"/>
                </a:lnTo>
                <a:lnTo>
                  <a:pt x="6260846" y="6332082"/>
                </a:lnTo>
                <a:lnTo>
                  <a:pt x="0" y="63320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1256862" y="1860176"/>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sp>
        <p:nvSpPr>
          <p:cNvPr id="5" name="TextBox 5"/>
          <p:cNvSpPr txBox="1"/>
          <p:nvPr/>
        </p:nvSpPr>
        <p:spPr>
          <a:xfrm>
            <a:off x="1578720" y="3293078"/>
            <a:ext cx="6920791" cy="3143551"/>
          </a:xfrm>
          <a:prstGeom prst="rect">
            <a:avLst/>
          </a:prstGeom>
        </p:spPr>
        <p:txBody>
          <a:bodyPr lIns="0" tIns="0" rIns="0" bIns="0" rtlCol="0" anchor="t">
            <a:spAutoFit/>
          </a:bodyPr>
          <a:lstStyle/>
          <a:p>
            <a:pPr algn="l">
              <a:lnSpc>
                <a:spcPts val="4183"/>
              </a:lnSpc>
            </a:pPr>
            <a:r>
              <a:rPr lang="en-US" sz="2988">
                <a:solidFill>
                  <a:srgbClr val="FFFFFF"/>
                </a:solidFill>
                <a:latin typeface="Poppins Bold"/>
              </a:rPr>
              <a:t>System design and modelling are critical phases in the development of robust efficient and scalable systems.  we would delve into the principles methodologies and tools used in the design and modelling.</a:t>
            </a:r>
          </a:p>
        </p:txBody>
      </p:sp>
      <p:grpSp>
        <p:nvGrpSpPr>
          <p:cNvPr id="6" name="Group 6"/>
          <p:cNvGrpSpPr/>
          <p:nvPr/>
        </p:nvGrpSpPr>
        <p:grpSpPr>
          <a:xfrm>
            <a:off x="7742814" y="7786093"/>
            <a:ext cx="5314278" cy="1211931"/>
            <a:chOff x="0" y="0"/>
            <a:chExt cx="1399645" cy="319192"/>
          </a:xfrm>
        </p:grpSpPr>
        <p:sp>
          <p:nvSpPr>
            <p:cNvPr id="7" name="Freeform 7"/>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8" name="TextBox 8"/>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grpSp>
        <p:nvGrpSpPr>
          <p:cNvPr id="9" name="Group 9"/>
          <p:cNvGrpSpPr/>
          <p:nvPr/>
        </p:nvGrpSpPr>
        <p:grpSpPr>
          <a:xfrm>
            <a:off x="1953015" y="7388276"/>
            <a:ext cx="5314278" cy="1609748"/>
            <a:chOff x="0" y="-530423"/>
            <a:chExt cx="7085704" cy="2146331"/>
          </a:xfrm>
        </p:grpSpPr>
        <p:grpSp>
          <p:nvGrpSpPr>
            <p:cNvPr id="10" name="Group 10"/>
            <p:cNvGrpSpPr/>
            <p:nvPr/>
          </p:nvGrpSpPr>
          <p:grpSpPr>
            <a:xfrm>
              <a:off x="0" y="-530423"/>
              <a:ext cx="7085704" cy="2146331"/>
              <a:chOff x="0" y="-104775"/>
              <a:chExt cx="1399645" cy="423967"/>
            </a:xfrm>
          </p:grpSpPr>
          <p:sp>
            <p:nvSpPr>
              <p:cNvPr id="11" name="Freeform 11"/>
              <p:cNvSpPr/>
              <p:nvPr/>
            </p:nvSpPr>
            <p:spPr>
              <a:xfrm>
                <a:off x="0" y="-20637"/>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12" name="TextBox 12"/>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13" name="TextBox 13"/>
            <p:cNvSpPr txBox="1"/>
            <p:nvPr/>
          </p:nvSpPr>
          <p:spPr>
            <a:xfrm>
              <a:off x="926080" y="373854"/>
              <a:ext cx="5233542" cy="1218249"/>
            </a:xfrm>
            <a:prstGeom prst="rect">
              <a:avLst/>
            </a:prstGeom>
          </p:spPr>
          <p:txBody>
            <a:bodyPr lIns="0" tIns="0" rIns="0" bIns="0" rtlCol="0" anchor="t">
              <a:spAutoFit/>
            </a:bodyPr>
            <a:lstStyle/>
            <a:p>
              <a:pPr marL="0" lvl="0" indent="0" algn="ctr">
                <a:lnSpc>
                  <a:spcPts val="5500"/>
                </a:lnSpc>
                <a:spcBef>
                  <a:spcPct val="0"/>
                </a:spcBef>
              </a:pPr>
              <a:r>
                <a:rPr lang="en-US" sz="7640" dirty="0">
                  <a:solidFill>
                    <a:srgbClr val="6866E1"/>
                  </a:solidFill>
                  <a:latin typeface="Computer Says No"/>
                </a:rPr>
                <a:t>MODELLING </a:t>
              </a:r>
            </a:p>
          </p:txBody>
        </p:sp>
      </p:grpSp>
      <p:sp>
        <p:nvSpPr>
          <p:cNvPr id="14" name="TextBox 14"/>
          <p:cNvSpPr txBox="1"/>
          <p:nvPr/>
        </p:nvSpPr>
        <p:spPr>
          <a:xfrm>
            <a:off x="2655009" y="8022518"/>
            <a:ext cx="3925157" cy="705321"/>
          </a:xfrm>
          <a:prstGeom prst="rect">
            <a:avLst/>
          </a:prstGeom>
        </p:spPr>
        <p:txBody>
          <a:bodyPr lIns="0" tIns="0" rIns="0" bIns="0" rtlCol="0" anchor="t">
            <a:spAutoFit/>
          </a:bodyPr>
          <a:lstStyle/>
          <a:p>
            <a:pPr marL="0" lvl="0" indent="0" algn="ctr">
              <a:lnSpc>
                <a:spcPts val="5500"/>
              </a:lnSpc>
              <a:spcBef>
                <a:spcPct val="0"/>
              </a:spcBef>
            </a:pPr>
            <a:r>
              <a:rPr lang="en-US" sz="7640" dirty="0">
                <a:solidFill>
                  <a:srgbClr val="FFFFFF"/>
                </a:solidFill>
                <a:latin typeface="Computer Says No"/>
              </a:rPr>
              <a:t>DESIGN</a:t>
            </a:r>
          </a:p>
        </p:txBody>
      </p:sp>
      <p:sp>
        <p:nvSpPr>
          <p:cNvPr id="15" name="TextBox 14">
            <a:extLst>
              <a:ext uri="{FF2B5EF4-FFF2-40B4-BE49-F238E27FC236}">
                <a16:creationId xmlns:a16="http://schemas.microsoft.com/office/drawing/2014/main" id="{50A2A824-4945-41D7-9B9F-02025FBAA692}"/>
              </a:ext>
            </a:extLst>
          </p:cNvPr>
          <p:cNvSpPr txBox="1"/>
          <p:nvPr/>
        </p:nvSpPr>
        <p:spPr>
          <a:xfrm>
            <a:off x="8437374" y="8022517"/>
            <a:ext cx="3925157" cy="705321"/>
          </a:xfrm>
          <a:prstGeom prst="rect">
            <a:avLst/>
          </a:prstGeom>
        </p:spPr>
        <p:txBody>
          <a:bodyPr lIns="0" tIns="0" rIns="0" bIns="0" rtlCol="0" anchor="t">
            <a:spAutoFit/>
          </a:bodyPr>
          <a:lstStyle/>
          <a:p>
            <a:pPr marL="0" lvl="0" indent="0" algn="ctr">
              <a:lnSpc>
                <a:spcPts val="5500"/>
              </a:lnSpc>
              <a:spcBef>
                <a:spcPct val="0"/>
              </a:spcBef>
            </a:pPr>
            <a:r>
              <a:rPr lang="en-US" sz="7640" dirty="0">
                <a:solidFill>
                  <a:srgbClr val="FFFFFF"/>
                </a:solidFill>
                <a:latin typeface="Computer Says No"/>
              </a:rPr>
              <a:t>Modelling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3" name="TextBox 3"/>
          <p:cNvSpPr txBox="1"/>
          <p:nvPr/>
        </p:nvSpPr>
        <p:spPr>
          <a:xfrm>
            <a:off x="783726" y="1162069"/>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SYSTEM MODELLING</a:t>
            </a:r>
          </a:p>
        </p:txBody>
      </p:sp>
      <p:sp>
        <p:nvSpPr>
          <p:cNvPr id="4" name="TextBox 4"/>
          <p:cNvSpPr txBox="1"/>
          <p:nvPr/>
        </p:nvSpPr>
        <p:spPr>
          <a:xfrm>
            <a:off x="783726" y="2631658"/>
            <a:ext cx="11166287" cy="2905418"/>
          </a:xfrm>
          <a:prstGeom prst="rect">
            <a:avLst/>
          </a:prstGeom>
        </p:spPr>
        <p:txBody>
          <a:bodyPr lIns="0" tIns="0" rIns="0" bIns="0" rtlCol="0" anchor="t">
            <a:spAutoFit/>
          </a:bodyPr>
          <a:lstStyle/>
          <a:p>
            <a:pPr algn="l">
              <a:lnSpc>
                <a:spcPts val="4619"/>
              </a:lnSpc>
            </a:pPr>
            <a:r>
              <a:rPr lang="en-US" sz="2851">
                <a:solidFill>
                  <a:srgbClr val="FFFFFF"/>
                </a:solidFill>
                <a:latin typeface="Poppins Bold"/>
              </a:rPr>
              <a:t>System modeling is a method employed in systems engineering to develop abstract depictions of intricate systems. These representations aid in comprehending, evaluating, and conveying the structure, behavior, and relationships among the components of our system.</a:t>
            </a:r>
          </a:p>
        </p:txBody>
      </p:sp>
      <p:grpSp>
        <p:nvGrpSpPr>
          <p:cNvPr id="5" name="Group 5"/>
          <p:cNvGrpSpPr/>
          <p:nvPr/>
        </p:nvGrpSpPr>
        <p:grpSpPr>
          <a:xfrm>
            <a:off x="702940" y="8652334"/>
            <a:ext cx="5314278" cy="1211931"/>
            <a:chOff x="0" y="0"/>
            <a:chExt cx="7085704" cy="1615908"/>
          </a:xfrm>
        </p:grpSpPr>
        <p:grpSp>
          <p:nvGrpSpPr>
            <p:cNvPr id="6" name="Group 6"/>
            <p:cNvGrpSpPr/>
            <p:nvPr/>
          </p:nvGrpSpPr>
          <p:grpSpPr>
            <a:xfrm>
              <a:off x="0" y="0"/>
              <a:ext cx="7085704" cy="1615908"/>
              <a:chOff x="0" y="0"/>
              <a:chExt cx="1399645" cy="319192"/>
            </a:xfrm>
          </p:grpSpPr>
          <p:sp>
            <p:nvSpPr>
              <p:cNvPr id="7" name="Freeform 7"/>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8" name="TextBox 8"/>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9" name="TextBox 9"/>
            <p:cNvSpPr txBox="1"/>
            <p:nvPr/>
          </p:nvSpPr>
          <p:spPr>
            <a:xfrm>
              <a:off x="1283457" y="333375"/>
              <a:ext cx="5233543" cy="940428"/>
            </a:xfrm>
            <a:prstGeom prst="rect">
              <a:avLst/>
            </a:prstGeom>
          </p:spPr>
          <p:txBody>
            <a:bodyPr lIns="0" tIns="0" rIns="0" bIns="0" rtlCol="0" anchor="t">
              <a:spAutoFit/>
            </a:bodyPr>
            <a:lstStyle/>
            <a:p>
              <a:pPr marL="0" lvl="0" indent="0" algn="ctr">
                <a:lnSpc>
                  <a:spcPts val="5500"/>
                </a:lnSpc>
                <a:spcBef>
                  <a:spcPct val="0"/>
                </a:spcBef>
              </a:pPr>
              <a:r>
                <a:rPr lang="en-US" sz="7640" dirty="0">
                  <a:solidFill>
                    <a:schemeClr val="bg1"/>
                  </a:solidFill>
                  <a:latin typeface="Computer Says No"/>
                </a:rPr>
                <a:t>USECASE</a:t>
              </a:r>
              <a:r>
                <a:rPr lang="en-US" sz="7640" dirty="0">
                  <a:solidFill>
                    <a:srgbClr val="6866E1"/>
                  </a:solidFill>
                  <a:latin typeface="Computer Says No"/>
                </a:rPr>
                <a:t> </a:t>
              </a:r>
            </a:p>
          </p:txBody>
        </p:sp>
      </p:grpSp>
      <p:grpSp>
        <p:nvGrpSpPr>
          <p:cNvPr id="10" name="Group 10"/>
          <p:cNvGrpSpPr/>
          <p:nvPr/>
        </p:nvGrpSpPr>
        <p:grpSpPr>
          <a:xfrm>
            <a:off x="783726" y="6360419"/>
            <a:ext cx="5314278" cy="1211931"/>
            <a:chOff x="0" y="0"/>
            <a:chExt cx="7085704" cy="1615908"/>
          </a:xfrm>
        </p:grpSpPr>
        <p:grpSp>
          <p:nvGrpSpPr>
            <p:cNvPr id="11" name="Group 11"/>
            <p:cNvGrpSpPr/>
            <p:nvPr/>
          </p:nvGrpSpPr>
          <p:grpSpPr>
            <a:xfrm>
              <a:off x="0" y="0"/>
              <a:ext cx="7085704" cy="1615908"/>
              <a:chOff x="0" y="0"/>
              <a:chExt cx="1399645" cy="319192"/>
            </a:xfrm>
          </p:grpSpPr>
          <p:sp>
            <p:nvSpPr>
              <p:cNvPr id="12" name="Freeform 12"/>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13" name="TextBox 13"/>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14" name="TextBox 14"/>
            <p:cNvSpPr txBox="1"/>
            <p:nvPr/>
          </p:nvSpPr>
          <p:spPr>
            <a:xfrm>
              <a:off x="1283457" y="333375"/>
              <a:ext cx="5233542" cy="1218249"/>
            </a:xfrm>
            <a:prstGeom prst="rect">
              <a:avLst/>
            </a:prstGeom>
          </p:spPr>
          <p:txBody>
            <a:bodyPr lIns="0" tIns="0" rIns="0" bIns="0" rtlCol="0" anchor="t">
              <a:spAutoFit/>
            </a:bodyPr>
            <a:lstStyle/>
            <a:p>
              <a:pPr marL="0" lvl="0" indent="0" algn="ctr">
                <a:lnSpc>
                  <a:spcPts val="5500"/>
                </a:lnSpc>
                <a:spcBef>
                  <a:spcPct val="0"/>
                </a:spcBef>
              </a:pPr>
              <a:r>
                <a:rPr lang="en-US" sz="7640">
                  <a:solidFill>
                    <a:srgbClr val="FFFFFF"/>
                  </a:solidFill>
                  <a:latin typeface="Computer Says No"/>
                </a:rPr>
                <a:t>CONTEXT</a:t>
              </a:r>
            </a:p>
          </p:txBody>
        </p:sp>
      </p:grpSp>
      <p:grpSp>
        <p:nvGrpSpPr>
          <p:cNvPr id="15" name="Group 15"/>
          <p:cNvGrpSpPr/>
          <p:nvPr/>
        </p:nvGrpSpPr>
        <p:grpSpPr>
          <a:xfrm>
            <a:off x="6672247" y="8652334"/>
            <a:ext cx="5314278" cy="1211931"/>
            <a:chOff x="0" y="0"/>
            <a:chExt cx="7085704" cy="1615908"/>
          </a:xfrm>
        </p:grpSpPr>
        <p:grpSp>
          <p:nvGrpSpPr>
            <p:cNvPr id="16" name="Group 16"/>
            <p:cNvGrpSpPr/>
            <p:nvPr/>
          </p:nvGrpSpPr>
          <p:grpSpPr>
            <a:xfrm>
              <a:off x="0" y="0"/>
              <a:ext cx="7085704" cy="1615908"/>
              <a:chOff x="0" y="0"/>
              <a:chExt cx="1399645" cy="319192"/>
            </a:xfrm>
          </p:grpSpPr>
          <p:sp>
            <p:nvSpPr>
              <p:cNvPr id="17" name="Freeform 17"/>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18" name="TextBox 18"/>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19" name="TextBox 19"/>
            <p:cNvSpPr txBox="1"/>
            <p:nvPr/>
          </p:nvSpPr>
          <p:spPr>
            <a:xfrm>
              <a:off x="1283457" y="333375"/>
              <a:ext cx="5233542" cy="1218249"/>
            </a:xfrm>
            <a:prstGeom prst="rect">
              <a:avLst/>
            </a:prstGeom>
          </p:spPr>
          <p:txBody>
            <a:bodyPr lIns="0" tIns="0" rIns="0" bIns="0" rtlCol="0" anchor="t">
              <a:spAutoFit/>
            </a:bodyPr>
            <a:lstStyle/>
            <a:p>
              <a:pPr marL="0" lvl="0" indent="0" algn="ctr">
                <a:lnSpc>
                  <a:spcPts val="5500"/>
                </a:lnSpc>
                <a:spcBef>
                  <a:spcPct val="0"/>
                </a:spcBef>
              </a:pPr>
              <a:r>
                <a:rPr lang="en-US" sz="7640">
                  <a:solidFill>
                    <a:srgbClr val="FFFFFF"/>
                  </a:solidFill>
                  <a:latin typeface="Computer Says No"/>
                </a:rPr>
                <a:t>CLASS</a:t>
              </a:r>
            </a:p>
          </p:txBody>
        </p:sp>
      </p:grpSp>
      <p:grpSp>
        <p:nvGrpSpPr>
          <p:cNvPr id="20" name="Group 20"/>
          <p:cNvGrpSpPr/>
          <p:nvPr/>
        </p:nvGrpSpPr>
        <p:grpSpPr>
          <a:xfrm>
            <a:off x="6672247" y="6360419"/>
            <a:ext cx="5314278" cy="1211931"/>
            <a:chOff x="0" y="0"/>
            <a:chExt cx="7085704" cy="1615908"/>
          </a:xfrm>
        </p:grpSpPr>
        <p:grpSp>
          <p:nvGrpSpPr>
            <p:cNvPr id="21" name="Group 21"/>
            <p:cNvGrpSpPr/>
            <p:nvPr/>
          </p:nvGrpSpPr>
          <p:grpSpPr>
            <a:xfrm>
              <a:off x="0" y="0"/>
              <a:ext cx="7085704" cy="1615908"/>
              <a:chOff x="0" y="0"/>
              <a:chExt cx="1399645" cy="319192"/>
            </a:xfrm>
          </p:grpSpPr>
          <p:sp>
            <p:nvSpPr>
              <p:cNvPr id="22" name="Freeform 22"/>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23" name="TextBox 23"/>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24" name="TextBox 24"/>
            <p:cNvSpPr txBox="1"/>
            <p:nvPr/>
          </p:nvSpPr>
          <p:spPr>
            <a:xfrm>
              <a:off x="1283457" y="333375"/>
              <a:ext cx="5233542" cy="1218249"/>
            </a:xfrm>
            <a:prstGeom prst="rect">
              <a:avLst/>
            </a:prstGeom>
          </p:spPr>
          <p:txBody>
            <a:bodyPr lIns="0" tIns="0" rIns="0" bIns="0" rtlCol="0" anchor="t">
              <a:spAutoFit/>
            </a:bodyPr>
            <a:lstStyle/>
            <a:p>
              <a:pPr marL="0" lvl="0" indent="0" algn="ctr">
                <a:lnSpc>
                  <a:spcPts val="5500"/>
                </a:lnSpc>
                <a:spcBef>
                  <a:spcPct val="0"/>
                </a:spcBef>
              </a:pPr>
              <a:r>
                <a:rPr lang="en-US" sz="7640">
                  <a:solidFill>
                    <a:srgbClr val="FFFFFF"/>
                  </a:solidFill>
                  <a:latin typeface="Computer Says No"/>
                </a:rPr>
                <a:t>SEQUENCE </a:t>
              </a:r>
            </a:p>
          </p:txBody>
        </p:sp>
      </p:grpSp>
      <p:grpSp>
        <p:nvGrpSpPr>
          <p:cNvPr id="25" name="Group 25"/>
          <p:cNvGrpSpPr/>
          <p:nvPr/>
        </p:nvGrpSpPr>
        <p:grpSpPr>
          <a:xfrm>
            <a:off x="12641554" y="8652334"/>
            <a:ext cx="5314278" cy="1211931"/>
            <a:chOff x="0" y="0"/>
            <a:chExt cx="7085704" cy="1615908"/>
          </a:xfrm>
        </p:grpSpPr>
        <p:grpSp>
          <p:nvGrpSpPr>
            <p:cNvPr id="26" name="Group 26"/>
            <p:cNvGrpSpPr/>
            <p:nvPr/>
          </p:nvGrpSpPr>
          <p:grpSpPr>
            <a:xfrm>
              <a:off x="0" y="0"/>
              <a:ext cx="7085704" cy="1615908"/>
              <a:chOff x="0" y="0"/>
              <a:chExt cx="1399645" cy="319192"/>
            </a:xfrm>
          </p:grpSpPr>
          <p:sp>
            <p:nvSpPr>
              <p:cNvPr id="27" name="Freeform 27"/>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28" name="TextBox 28"/>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29" name="TextBox 29"/>
            <p:cNvSpPr txBox="1"/>
            <p:nvPr/>
          </p:nvSpPr>
          <p:spPr>
            <a:xfrm>
              <a:off x="1283457" y="333375"/>
              <a:ext cx="5233542" cy="1218249"/>
            </a:xfrm>
            <a:prstGeom prst="rect">
              <a:avLst/>
            </a:prstGeom>
          </p:spPr>
          <p:txBody>
            <a:bodyPr lIns="0" tIns="0" rIns="0" bIns="0" rtlCol="0" anchor="t">
              <a:spAutoFit/>
            </a:bodyPr>
            <a:lstStyle/>
            <a:p>
              <a:pPr marL="0" lvl="0" indent="0" algn="ctr">
                <a:lnSpc>
                  <a:spcPts val="5500"/>
                </a:lnSpc>
                <a:spcBef>
                  <a:spcPct val="0"/>
                </a:spcBef>
              </a:pPr>
              <a:r>
                <a:rPr lang="en-US" sz="7640">
                  <a:solidFill>
                    <a:srgbClr val="FFFFFF"/>
                  </a:solidFill>
                  <a:latin typeface="Computer Says No"/>
                </a:rPr>
                <a:t>ACTIVITY</a:t>
              </a:r>
            </a:p>
          </p:txBody>
        </p:sp>
      </p:grpSp>
      <p:grpSp>
        <p:nvGrpSpPr>
          <p:cNvPr id="30" name="Group 30"/>
          <p:cNvGrpSpPr/>
          <p:nvPr/>
        </p:nvGrpSpPr>
        <p:grpSpPr>
          <a:xfrm>
            <a:off x="12558025" y="6360419"/>
            <a:ext cx="5314278" cy="1211931"/>
            <a:chOff x="0" y="0"/>
            <a:chExt cx="7085704" cy="1615908"/>
          </a:xfrm>
        </p:grpSpPr>
        <p:grpSp>
          <p:nvGrpSpPr>
            <p:cNvPr id="31" name="Group 31"/>
            <p:cNvGrpSpPr/>
            <p:nvPr/>
          </p:nvGrpSpPr>
          <p:grpSpPr>
            <a:xfrm>
              <a:off x="0" y="0"/>
              <a:ext cx="7085704" cy="1615908"/>
              <a:chOff x="0" y="0"/>
              <a:chExt cx="1399645" cy="319192"/>
            </a:xfrm>
          </p:grpSpPr>
          <p:sp>
            <p:nvSpPr>
              <p:cNvPr id="32" name="Freeform 32"/>
              <p:cNvSpPr/>
              <p:nvPr/>
            </p:nvSpPr>
            <p:spPr>
              <a:xfrm>
                <a:off x="0" y="0"/>
                <a:ext cx="1399645" cy="319192"/>
              </a:xfrm>
              <a:custGeom>
                <a:avLst/>
                <a:gdLst/>
                <a:ahLst/>
                <a:cxnLst/>
                <a:rect l="l" t="t" r="r" b="b"/>
                <a:pathLst>
                  <a:path w="1399645" h="319192">
                    <a:moveTo>
                      <a:pt x="74298" y="0"/>
                    </a:moveTo>
                    <a:lnTo>
                      <a:pt x="1325348" y="0"/>
                    </a:lnTo>
                    <a:cubicBezTo>
                      <a:pt x="1345053" y="0"/>
                      <a:pt x="1363951" y="7828"/>
                      <a:pt x="1377884" y="21761"/>
                    </a:cubicBezTo>
                    <a:cubicBezTo>
                      <a:pt x="1391818" y="35695"/>
                      <a:pt x="1399645" y="54593"/>
                      <a:pt x="1399645" y="74298"/>
                    </a:cubicBezTo>
                    <a:lnTo>
                      <a:pt x="1399645" y="244894"/>
                    </a:lnTo>
                    <a:cubicBezTo>
                      <a:pt x="1399645" y="264599"/>
                      <a:pt x="1391818" y="283497"/>
                      <a:pt x="1377884" y="297431"/>
                    </a:cubicBezTo>
                    <a:cubicBezTo>
                      <a:pt x="1363951" y="311364"/>
                      <a:pt x="1345053" y="319192"/>
                      <a:pt x="1325348" y="319192"/>
                    </a:cubicBezTo>
                    <a:lnTo>
                      <a:pt x="74298" y="319192"/>
                    </a:lnTo>
                    <a:cubicBezTo>
                      <a:pt x="54593" y="319192"/>
                      <a:pt x="35695" y="311364"/>
                      <a:pt x="21761" y="297431"/>
                    </a:cubicBezTo>
                    <a:cubicBezTo>
                      <a:pt x="7828" y="283497"/>
                      <a:pt x="0" y="264599"/>
                      <a:pt x="0" y="244894"/>
                    </a:cubicBezTo>
                    <a:lnTo>
                      <a:pt x="0" y="74298"/>
                    </a:lnTo>
                    <a:cubicBezTo>
                      <a:pt x="0" y="54593"/>
                      <a:pt x="7828" y="35695"/>
                      <a:pt x="21761" y="21761"/>
                    </a:cubicBezTo>
                    <a:cubicBezTo>
                      <a:pt x="35695" y="7828"/>
                      <a:pt x="54593" y="0"/>
                      <a:pt x="74298" y="0"/>
                    </a:cubicBezTo>
                    <a:close/>
                  </a:path>
                </a:pathLst>
              </a:custGeom>
              <a:solidFill>
                <a:srgbClr val="6866E1"/>
              </a:solidFill>
            </p:spPr>
          </p:sp>
          <p:sp>
            <p:nvSpPr>
              <p:cNvPr id="33" name="TextBox 33"/>
              <p:cNvSpPr txBox="1"/>
              <p:nvPr/>
            </p:nvSpPr>
            <p:spPr>
              <a:xfrm>
                <a:off x="0" y="-104775"/>
                <a:ext cx="1399645" cy="423967"/>
              </a:xfrm>
              <a:prstGeom prst="rect">
                <a:avLst/>
              </a:prstGeom>
            </p:spPr>
            <p:txBody>
              <a:bodyPr lIns="50800" tIns="50800" rIns="50800" bIns="50800" rtlCol="0" anchor="ctr"/>
              <a:lstStyle/>
              <a:p>
                <a:pPr algn="ctr">
                  <a:lnSpc>
                    <a:spcPts val="3706"/>
                  </a:lnSpc>
                </a:pPr>
                <a:endParaRPr/>
              </a:p>
            </p:txBody>
          </p:sp>
        </p:grpSp>
        <p:sp>
          <p:nvSpPr>
            <p:cNvPr id="34" name="TextBox 34"/>
            <p:cNvSpPr txBox="1"/>
            <p:nvPr/>
          </p:nvSpPr>
          <p:spPr>
            <a:xfrm>
              <a:off x="1283457" y="333375"/>
              <a:ext cx="5233542" cy="1218249"/>
            </a:xfrm>
            <a:prstGeom prst="rect">
              <a:avLst/>
            </a:prstGeom>
          </p:spPr>
          <p:txBody>
            <a:bodyPr lIns="0" tIns="0" rIns="0" bIns="0" rtlCol="0" anchor="t">
              <a:spAutoFit/>
            </a:bodyPr>
            <a:lstStyle/>
            <a:p>
              <a:pPr marL="0" lvl="0" indent="0" algn="ctr">
                <a:lnSpc>
                  <a:spcPts val="5500"/>
                </a:lnSpc>
                <a:spcBef>
                  <a:spcPct val="0"/>
                </a:spcBef>
              </a:pPr>
              <a:r>
                <a:rPr lang="en-US" sz="7640">
                  <a:solidFill>
                    <a:srgbClr val="FFFFFF"/>
                  </a:solidFill>
                  <a:latin typeface="Computer Says No"/>
                </a:rPr>
                <a:t>DEPLOYMENT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8417119" y="558592"/>
            <a:ext cx="9728408" cy="9728408"/>
          </a:xfrm>
          <a:custGeom>
            <a:avLst/>
            <a:gdLst/>
            <a:ahLst/>
            <a:cxnLst/>
            <a:rect l="l" t="t" r="r" b="b"/>
            <a:pathLst>
              <a:path w="9728408" h="9728408">
                <a:moveTo>
                  <a:pt x="0" y="0"/>
                </a:moveTo>
                <a:lnTo>
                  <a:pt x="9728408" y="0"/>
                </a:lnTo>
                <a:lnTo>
                  <a:pt x="9728408" y="9728408"/>
                </a:lnTo>
                <a:lnTo>
                  <a:pt x="0" y="9728408"/>
                </a:lnTo>
                <a:lnTo>
                  <a:pt x="0" y="0"/>
                </a:lnTo>
                <a:close/>
              </a:path>
            </a:pathLst>
          </a:custGeom>
          <a:blipFill>
            <a:blip r:embed="rId4"/>
            <a:stretch>
              <a:fillRect/>
            </a:stretch>
          </a:blipFill>
        </p:spPr>
      </p:sp>
      <p:sp>
        <p:nvSpPr>
          <p:cNvPr id="5" name="Freeform 5"/>
          <p:cNvSpPr/>
          <p:nvPr/>
        </p:nvSpPr>
        <p:spPr>
          <a:xfrm>
            <a:off x="735431" y="6746114"/>
            <a:ext cx="4267416" cy="3362368"/>
          </a:xfrm>
          <a:custGeom>
            <a:avLst/>
            <a:gdLst/>
            <a:ahLst/>
            <a:cxnLst/>
            <a:rect l="l" t="t" r="r" b="b"/>
            <a:pathLst>
              <a:path w="4267416" h="3362368">
                <a:moveTo>
                  <a:pt x="0" y="0"/>
                </a:moveTo>
                <a:lnTo>
                  <a:pt x="4267416" y="0"/>
                </a:lnTo>
                <a:lnTo>
                  <a:pt x="4267416" y="3362368"/>
                </a:lnTo>
                <a:lnTo>
                  <a:pt x="0" y="3362368"/>
                </a:lnTo>
                <a:lnTo>
                  <a:pt x="0" y="0"/>
                </a:lnTo>
                <a:close/>
              </a:path>
            </a:pathLst>
          </a:custGeom>
          <a:blipFill>
            <a:blip r:embed="rId5"/>
            <a:stretch>
              <a:fillRect/>
            </a:stretch>
          </a:blipFill>
        </p:spPr>
      </p:sp>
      <p:sp>
        <p:nvSpPr>
          <p:cNvPr id="6" name="TextBox 6"/>
          <p:cNvSpPr txBox="1"/>
          <p:nvPr/>
        </p:nvSpPr>
        <p:spPr>
          <a:xfrm>
            <a:off x="-806552" y="1438275"/>
            <a:ext cx="9610678" cy="988631"/>
          </a:xfrm>
          <a:prstGeom prst="rect">
            <a:avLst/>
          </a:prstGeom>
        </p:spPr>
        <p:txBody>
          <a:bodyPr lIns="0" tIns="0" rIns="0" bIns="0" rtlCol="0" anchor="t">
            <a:spAutoFit/>
          </a:bodyPr>
          <a:lstStyle/>
          <a:p>
            <a:pPr algn="ctr">
              <a:lnSpc>
                <a:spcPts val="6614"/>
              </a:lnSpc>
              <a:spcBef>
                <a:spcPct val="0"/>
              </a:spcBef>
            </a:pPr>
            <a:r>
              <a:rPr lang="en-US" sz="9186">
                <a:solidFill>
                  <a:srgbClr val="6866E1"/>
                </a:solidFill>
                <a:latin typeface="Computer Says No"/>
              </a:rPr>
              <a:t>1.CONTEXT DIAGRAM</a:t>
            </a:r>
          </a:p>
        </p:txBody>
      </p:sp>
      <p:sp>
        <p:nvSpPr>
          <p:cNvPr id="7" name="TextBox 7"/>
          <p:cNvSpPr txBox="1"/>
          <p:nvPr/>
        </p:nvSpPr>
        <p:spPr>
          <a:xfrm>
            <a:off x="895029" y="2517379"/>
            <a:ext cx="6605810" cy="2905418"/>
          </a:xfrm>
          <a:prstGeom prst="rect">
            <a:avLst/>
          </a:prstGeom>
        </p:spPr>
        <p:txBody>
          <a:bodyPr lIns="0" tIns="0" rIns="0" bIns="0" rtlCol="0" anchor="t">
            <a:spAutoFit/>
          </a:bodyPr>
          <a:lstStyle/>
          <a:p>
            <a:pPr algn="l">
              <a:lnSpc>
                <a:spcPts val="4619"/>
              </a:lnSpc>
            </a:pPr>
            <a:r>
              <a:rPr lang="en-US" sz="2851">
                <a:solidFill>
                  <a:srgbClr val="FFFFFF"/>
                </a:solidFill>
                <a:latin typeface="Poppins Bold"/>
              </a:rPr>
              <a:t>A context diagram is a high-level view of a system. It’s a basic sketch meant to define an entity based on its scope, boundaries, and relation to external components.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2"/>
            <a:stretch>
              <a:fillRect/>
            </a:stretch>
          </a:blipFill>
        </p:spPr>
      </p:sp>
      <p:sp>
        <p:nvSpPr>
          <p:cNvPr id="3" name="Freeform 3"/>
          <p:cNvSpPr/>
          <p:nvPr/>
        </p:nvSpPr>
        <p:spPr>
          <a:xfrm>
            <a:off x="2190178" y="2011222"/>
            <a:ext cx="13907645" cy="8088134"/>
          </a:xfrm>
          <a:custGeom>
            <a:avLst/>
            <a:gdLst/>
            <a:ahLst/>
            <a:cxnLst/>
            <a:rect l="l" t="t" r="r" b="b"/>
            <a:pathLst>
              <a:path w="13907645" h="8088134">
                <a:moveTo>
                  <a:pt x="0" y="0"/>
                </a:moveTo>
                <a:lnTo>
                  <a:pt x="13907644" y="0"/>
                </a:lnTo>
                <a:lnTo>
                  <a:pt x="13907644" y="8088134"/>
                </a:lnTo>
                <a:lnTo>
                  <a:pt x="0" y="8088134"/>
                </a:lnTo>
                <a:lnTo>
                  <a:pt x="0" y="0"/>
                </a:lnTo>
                <a:close/>
              </a:path>
            </a:pathLst>
          </a:custGeom>
          <a:blipFill>
            <a:blip r:embed="rId3"/>
            <a:stretch>
              <a:fillRect/>
            </a:stretch>
          </a:blipFill>
        </p:spPr>
      </p:sp>
      <p:sp>
        <p:nvSpPr>
          <p:cNvPr id="4" name="TextBox 4"/>
          <p:cNvSpPr txBox="1"/>
          <p:nvPr/>
        </p:nvSpPr>
        <p:spPr>
          <a:xfrm>
            <a:off x="-319269" y="333375"/>
            <a:ext cx="8324440" cy="692497"/>
          </a:xfrm>
          <a:prstGeom prst="rect">
            <a:avLst/>
          </a:prstGeom>
        </p:spPr>
        <p:txBody>
          <a:bodyPr lIns="0" tIns="0" rIns="0" bIns="0" rtlCol="0" anchor="t">
            <a:spAutoFit/>
          </a:bodyPr>
          <a:lstStyle/>
          <a:p>
            <a:pPr marL="0" lvl="0" indent="0" algn="ctr">
              <a:lnSpc>
                <a:spcPts val="5402"/>
              </a:lnSpc>
              <a:spcBef>
                <a:spcPct val="0"/>
              </a:spcBef>
            </a:pPr>
            <a:r>
              <a:rPr lang="en-US" sz="7503" dirty="0">
                <a:solidFill>
                  <a:schemeClr val="bg1"/>
                </a:solidFill>
                <a:latin typeface="Computer Says No"/>
              </a:rPr>
              <a:t>2. USE CASE DIAGRAM </a:t>
            </a:r>
          </a:p>
        </p:txBody>
      </p:sp>
      <p:sp>
        <p:nvSpPr>
          <p:cNvPr id="5" name="TextBox 5"/>
          <p:cNvSpPr txBox="1"/>
          <p:nvPr/>
        </p:nvSpPr>
        <p:spPr>
          <a:xfrm>
            <a:off x="781595" y="904875"/>
            <a:ext cx="16293720" cy="950887"/>
          </a:xfrm>
          <a:prstGeom prst="rect">
            <a:avLst/>
          </a:prstGeom>
        </p:spPr>
        <p:txBody>
          <a:bodyPr lIns="0" tIns="0" rIns="0" bIns="0" rtlCol="0" anchor="t">
            <a:spAutoFit/>
          </a:bodyPr>
          <a:lstStyle/>
          <a:p>
            <a:pPr algn="just">
              <a:lnSpc>
                <a:spcPts val="3809"/>
              </a:lnSpc>
            </a:pPr>
            <a:r>
              <a:rPr lang="en-US" sz="2351">
                <a:solidFill>
                  <a:srgbClr val="FFFFFF"/>
                </a:solidFill>
                <a:latin typeface="Poppins Bold"/>
              </a:rPr>
              <a:t>A use case diagram is a visual representation of how users interact with the system to achieve a specific goal. It’s like a blue print showing the functionalities of the system from user’s perspectives.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57826" y="-1084183"/>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1327212" y="2432085"/>
            <a:ext cx="15633577" cy="7741935"/>
          </a:xfrm>
          <a:custGeom>
            <a:avLst/>
            <a:gdLst/>
            <a:ahLst/>
            <a:cxnLst/>
            <a:rect l="l" t="t" r="r" b="b"/>
            <a:pathLst>
              <a:path w="15633577" h="7741935">
                <a:moveTo>
                  <a:pt x="0" y="0"/>
                </a:moveTo>
                <a:lnTo>
                  <a:pt x="15633576" y="0"/>
                </a:lnTo>
                <a:lnTo>
                  <a:pt x="15633576" y="7741936"/>
                </a:lnTo>
                <a:lnTo>
                  <a:pt x="0" y="7741936"/>
                </a:lnTo>
                <a:lnTo>
                  <a:pt x="0" y="0"/>
                </a:lnTo>
                <a:close/>
              </a:path>
            </a:pathLst>
          </a:custGeom>
          <a:blipFill>
            <a:blip r:embed="rId4"/>
            <a:stretch>
              <a:fillRect/>
            </a:stretch>
          </a:blipFill>
        </p:spPr>
      </p:sp>
      <p:sp>
        <p:nvSpPr>
          <p:cNvPr id="5" name="TextBox 5"/>
          <p:cNvSpPr txBox="1"/>
          <p:nvPr/>
        </p:nvSpPr>
        <p:spPr>
          <a:xfrm>
            <a:off x="-778264" y="256362"/>
            <a:ext cx="9277877" cy="666849"/>
          </a:xfrm>
          <a:prstGeom prst="rect">
            <a:avLst/>
          </a:prstGeom>
        </p:spPr>
        <p:txBody>
          <a:bodyPr lIns="0" tIns="0" rIns="0" bIns="0" rtlCol="0" anchor="t">
            <a:spAutoFit/>
          </a:bodyPr>
          <a:lstStyle/>
          <a:p>
            <a:pPr marL="0" lvl="0" indent="0" algn="ctr">
              <a:lnSpc>
                <a:spcPts val="5184"/>
              </a:lnSpc>
              <a:spcBef>
                <a:spcPct val="0"/>
              </a:spcBef>
            </a:pPr>
            <a:r>
              <a:rPr lang="en-US" sz="7200" dirty="0">
                <a:solidFill>
                  <a:schemeClr val="bg1"/>
                </a:solidFill>
                <a:latin typeface="Computer Says No"/>
              </a:rPr>
              <a:t>3. SEQUENCE DIAGRAM</a:t>
            </a:r>
          </a:p>
        </p:txBody>
      </p:sp>
      <p:sp>
        <p:nvSpPr>
          <p:cNvPr id="6" name="TextBox 6"/>
          <p:cNvSpPr txBox="1"/>
          <p:nvPr/>
        </p:nvSpPr>
        <p:spPr>
          <a:xfrm>
            <a:off x="760310" y="1230612"/>
            <a:ext cx="16293720" cy="950887"/>
          </a:xfrm>
          <a:prstGeom prst="rect">
            <a:avLst/>
          </a:prstGeom>
        </p:spPr>
        <p:txBody>
          <a:bodyPr lIns="0" tIns="0" rIns="0" bIns="0" rtlCol="0" anchor="t">
            <a:spAutoFit/>
          </a:bodyPr>
          <a:lstStyle/>
          <a:p>
            <a:pPr algn="just">
              <a:lnSpc>
                <a:spcPts val="3809"/>
              </a:lnSpc>
            </a:pPr>
            <a:r>
              <a:rPr lang="en-US" sz="2351">
                <a:solidFill>
                  <a:srgbClr val="FFFFFF"/>
                </a:solidFill>
                <a:latin typeface="Poppins Bold"/>
              </a:rPr>
              <a:t>A sequence is a UML diagram that provides a visual representation of how objects in systems interact with each other over time.wing the functionalities of the system from user’s perspectives.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4462441" y="-4872099"/>
            <a:ext cx="7800381" cy="6821864"/>
          </a:xfrm>
          <a:custGeom>
            <a:avLst/>
            <a:gdLst/>
            <a:ahLst/>
            <a:cxnLst/>
            <a:rect l="l" t="t" r="r" b="b"/>
            <a:pathLst>
              <a:path w="7800381" h="6821864">
                <a:moveTo>
                  <a:pt x="0" y="0"/>
                </a:moveTo>
                <a:lnTo>
                  <a:pt x="7800381" y="0"/>
                </a:lnTo>
                <a:lnTo>
                  <a:pt x="7800381" y="6821864"/>
                </a:lnTo>
                <a:lnTo>
                  <a:pt x="0" y="6821864"/>
                </a:lnTo>
                <a:lnTo>
                  <a:pt x="0" y="0"/>
                </a:lnTo>
                <a:close/>
              </a:path>
            </a:pathLst>
          </a:custGeom>
          <a:blipFill>
            <a:blip r:embed="rId3"/>
            <a:stretch>
              <a:fillRect/>
            </a:stretch>
          </a:blipFill>
        </p:spPr>
      </p:sp>
      <p:sp>
        <p:nvSpPr>
          <p:cNvPr id="4" name="Freeform 4"/>
          <p:cNvSpPr/>
          <p:nvPr/>
        </p:nvSpPr>
        <p:spPr>
          <a:xfrm>
            <a:off x="7098921" y="899222"/>
            <a:ext cx="10919796" cy="9186759"/>
          </a:xfrm>
          <a:custGeom>
            <a:avLst/>
            <a:gdLst/>
            <a:ahLst/>
            <a:cxnLst/>
            <a:rect l="l" t="t" r="r" b="b"/>
            <a:pathLst>
              <a:path w="10919796" h="9186759">
                <a:moveTo>
                  <a:pt x="0" y="0"/>
                </a:moveTo>
                <a:lnTo>
                  <a:pt x="10919796" y="0"/>
                </a:lnTo>
                <a:lnTo>
                  <a:pt x="10919796" y="9186759"/>
                </a:lnTo>
                <a:lnTo>
                  <a:pt x="0" y="9186759"/>
                </a:lnTo>
                <a:lnTo>
                  <a:pt x="0" y="0"/>
                </a:lnTo>
                <a:close/>
              </a:path>
            </a:pathLst>
          </a:custGeom>
          <a:blipFill>
            <a:blip r:embed="rId4"/>
            <a:stretch>
              <a:fillRect t="-4090" b="-4090"/>
            </a:stretch>
          </a:blipFill>
        </p:spPr>
      </p:sp>
      <p:sp>
        <p:nvSpPr>
          <p:cNvPr id="5" name="Freeform 5"/>
          <p:cNvSpPr/>
          <p:nvPr/>
        </p:nvSpPr>
        <p:spPr>
          <a:xfrm>
            <a:off x="1679135" y="6785771"/>
            <a:ext cx="3317610" cy="2799234"/>
          </a:xfrm>
          <a:custGeom>
            <a:avLst/>
            <a:gdLst/>
            <a:ahLst/>
            <a:cxnLst/>
            <a:rect l="l" t="t" r="r" b="b"/>
            <a:pathLst>
              <a:path w="3317610" h="2799234">
                <a:moveTo>
                  <a:pt x="0" y="0"/>
                </a:moveTo>
                <a:lnTo>
                  <a:pt x="3317610" y="0"/>
                </a:lnTo>
                <a:lnTo>
                  <a:pt x="3317610" y="2799234"/>
                </a:lnTo>
                <a:lnTo>
                  <a:pt x="0" y="27992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3877" y="352425"/>
            <a:ext cx="9277877" cy="890395"/>
          </a:xfrm>
          <a:prstGeom prst="rect">
            <a:avLst/>
          </a:prstGeom>
        </p:spPr>
        <p:txBody>
          <a:bodyPr lIns="0" tIns="0" rIns="0" bIns="0" rtlCol="0" anchor="t">
            <a:spAutoFit/>
          </a:bodyPr>
          <a:lstStyle/>
          <a:p>
            <a:pPr marL="0" lvl="0" indent="0" algn="ctr">
              <a:lnSpc>
                <a:spcPts val="5903"/>
              </a:lnSpc>
              <a:spcBef>
                <a:spcPct val="0"/>
              </a:spcBef>
            </a:pPr>
            <a:r>
              <a:rPr lang="en-US" sz="8199" dirty="0">
                <a:solidFill>
                  <a:srgbClr val="6866E1"/>
                </a:solidFill>
                <a:latin typeface="Computer Says No"/>
              </a:rPr>
              <a:t>4.CLASS DIAGRAM </a:t>
            </a:r>
          </a:p>
        </p:txBody>
      </p:sp>
      <p:sp>
        <p:nvSpPr>
          <p:cNvPr id="7" name="TextBox 7"/>
          <p:cNvSpPr txBox="1"/>
          <p:nvPr/>
        </p:nvSpPr>
        <p:spPr>
          <a:xfrm>
            <a:off x="299643" y="2096324"/>
            <a:ext cx="6605810" cy="4067468"/>
          </a:xfrm>
          <a:prstGeom prst="rect">
            <a:avLst/>
          </a:prstGeom>
        </p:spPr>
        <p:txBody>
          <a:bodyPr lIns="0" tIns="0" rIns="0" bIns="0" rtlCol="0" anchor="t">
            <a:spAutoFit/>
          </a:bodyPr>
          <a:lstStyle/>
          <a:p>
            <a:pPr algn="l">
              <a:lnSpc>
                <a:spcPts val="4619"/>
              </a:lnSpc>
            </a:pPr>
            <a:r>
              <a:rPr lang="en-US" sz="2851">
                <a:solidFill>
                  <a:srgbClr val="FFFFFF"/>
                </a:solidFill>
                <a:latin typeface="Poppins Bold"/>
              </a:rPr>
              <a:t>A class diagram is a blueprint that visually represents the building blocks of a system. It focuses on the static structure, showing classes and their attributes, operations and the relationship between classes.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3" name="Freeform 3"/>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sp>
      <p:sp>
        <p:nvSpPr>
          <p:cNvPr id="5" name="Freeform 5"/>
          <p:cNvSpPr/>
          <p:nvPr/>
        </p:nvSpPr>
        <p:spPr>
          <a:xfrm>
            <a:off x="1019861" y="2521665"/>
            <a:ext cx="16267328" cy="6949694"/>
          </a:xfrm>
          <a:custGeom>
            <a:avLst/>
            <a:gdLst/>
            <a:ahLst/>
            <a:cxnLst/>
            <a:rect l="l" t="t" r="r" b="b"/>
            <a:pathLst>
              <a:path w="16267328" h="6949694">
                <a:moveTo>
                  <a:pt x="0" y="0"/>
                </a:moveTo>
                <a:lnTo>
                  <a:pt x="16267328" y="0"/>
                </a:lnTo>
                <a:lnTo>
                  <a:pt x="16267328" y="6949694"/>
                </a:lnTo>
                <a:lnTo>
                  <a:pt x="0" y="6949694"/>
                </a:lnTo>
                <a:lnTo>
                  <a:pt x="0" y="0"/>
                </a:lnTo>
                <a:close/>
              </a:path>
            </a:pathLst>
          </a:custGeom>
          <a:blipFill>
            <a:blip r:embed="rId4"/>
            <a:stretch>
              <a:fillRect/>
            </a:stretch>
          </a:blipFill>
        </p:spPr>
      </p:sp>
      <p:sp>
        <p:nvSpPr>
          <p:cNvPr id="6" name="TextBox 6"/>
          <p:cNvSpPr txBox="1"/>
          <p:nvPr/>
        </p:nvSpPr>
        <p:spPr>
          <a:xfrm>
            <a:off x="-398665" y="352425"/>
            <a:ext cx="9277877" cy="756617"/>
          </a:xfrm>
          <a:prstGeom prst="rect">
            <a:avLst/>
          </a:prstGeom>
        </p:spPr>
        <p:txBody>
          <a:bodyPr lIns="0" tIns="0" rIns="0" bIns="0" rtlCol="0" anchor="t">
            <a:spAutoFit/>
          </a:bodyPr>
          <a:lstStyle/>
          <a:p>
            <a:pPr marL="0" lvl="0" indent="0" algn="ctr">
              <a:lnSpc>
                <a:spcPts val="5903"/>
              </a:lnSpc>
              <a:spcBef>
                <a:spcPct val="0"/>
              </a:spcBef>
            </a:pPr>
            <a:r>
              <a:rPr lang="en-US" sz="8199" dirty="0">
                <a:solidFill>
                  <a:schemeClr val="bg1"/>
                </a:solidFill>
                <a:latin typeface="Computer Says No"/>
              </a:rPr>
              <a:t>5. DEPLOYMENT DIAGRAM</a:t>
            </a:r>
          </a:p>
        </p:txBody>
      </p:sp>
      <p:sp>
        <p:nvSpPr>
          <p:cNvPr id="7" name="TextBox 7"/>
          <p:cNvSpPr txBox="1"/>
          <p:nvPr/>
        </p:nvSpPr>
        <p:spPr>
          <a:xfrm>
            <a:off x="1747758" y="1118995"/>
            <a:ext cx="14262908" cy="950887"/>
          </a:xfrm>
          <a:prstGeom prst="rect">
            <a:avLst/>
          </a:prstGeom>
        </p:spPr>
        <p:txBody>
          <a:bodyPr lIns="0" tIns="0" rIns="0" bIns="0" rtlCol="0" anchor="t">
            <a:spAutoFit/>
          </a:bodyPr>
          <a:lstStyle/>
          <a:p>
            <a:pPr algn="just">
              <a:lnSpc>
                <a:spcPts val="3809"/>
              </a:lnSpc>
            </a:pPr>
            <a:r>
              <a:rPr lang="en-US" sz="2351">
                <a:solidFill>
                  <a:srgbClr val="FFFFFF"/>
                </a:solidFill>
                <a:latin typeface="Poppins Bold"/>
              </a:rPr>
              <a:t>A deployment diagram is a way to visualise how the software and its components will be deployed physically on a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508</Words>
  <Application>Microsoft Office PowerPoint</Application>
  <PresentationFormat>Custom</PresentationFormat>
  <Paragraphs>49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Poppins Light</vt:lpstr>
      <vt:lpstr>Calibri</vt:lpstr>
      <vt:lpstr>Canva Sans Bold</vt:lpstr>
      <vt:lpstr>Poppins Bold</vt:lpstr>
      <vt:lpstr>Arial</vt:lpstr>
      <vt:lpstr>Computer Says 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8 Task 4</dc:title>
  <cp:lastModifiedBy>Agafina Atsafac</cp:lastModifiedBy>
  <cp:revision>2</cp:revision>
  <dcterms:created xsi:type="dcterms:W3CDTF">2006-08-16T00:00:00Z</dcterms:created>
  <dcterms:modified xsi:type="dcterms:W3CDTF">2024-05-27T21:41:35Z</dcterms:modified>
  <dc:identifier>DAGGa8NJg7U</dc:identifier>
</cp:coreProperties>
</file>